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a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boldItalic.fntdata"/><Relationship Id="rId6" Type="http://schemas.openxmlformats.org/officeDocument/2006/relationships/slide" Target="slides/slide1.xml"/><Relationship Id="rId18" Type="http://schemas.openxmlformats.org/officeDocument/2006/relationships/font" Target="fonts/Ralew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55191388a0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55191388a0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55191388a0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55191388a0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55191388a0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55191388a0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55191388a0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55191388a0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55191388a0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55191388a0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55191388a0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55191388a0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55191388a0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55191388a0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55191388a0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55191388a0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55191388a0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55191388a0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80028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accent3"/>
                </a:solidFill>
              </a:rPr>
              <a:t>Как создать актуальную программу ДО.</a:t>
            </a:r>
            <a:endParaRPr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accent3"/>
                </a:solidFill>
              </a:rPr>
              <a:t>Метод глубинного интервью.</a:t>
            </a:r>
            <a:r>
              <a:rPr lang="ru"/>
              <a:t> 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000000"/>
                </a:solidFill>
              </a:rPr>
              <a:t>мастер-класс</a:t>
            </a:r>
            <a:endParaRPr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Подведем итоги</a:t>
            </a:r>
            <a:endParaRPr/>
          </a:p>
        </p:txBody>
      </p:sp>
      <p:sp>
        <p:nvSpPr>
          <p:cNvPr id="144" name="Google Shape;144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Интервью стоит проводить в первой половине учебного года, пока все участники процесса наиболее мотивированы!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Интервью могут быть в формате опроса по ссылке, но это будет сухая информация, очень мало пользы.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К планированию нового учебного года у вас будет качественный  план “полета”.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540"/>
              <a:t>О чем будем говорить?</a:t>
            </a:r>
            <a:endParaRPr sz="2540"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b="1" lang="ru" sz="1800">
                <a:solidFill>
                  <a:srgbClr val="000000"/>
                </a:solidFill>
              </a:rPr>
              <a:t>Что такое глубинное интервью (кастдев)</a:t>
            </a:r>
            <a:endParaRPr b="1"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b="1" lang="ru" sz="1800">
                <a:solidFill>
                  <a:srgbClr val="000000"/>
                </a:solidFill>
              </a:rPr>
              <a:t>Что умеет кастдев</a:t>
            </a:r>
            <a:endParaRPr b="1"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b="1" lang="ru" sz="1800">
                <a:solidFill>
                  <a:srgbClr val="000000"/>
                </a:solidFill>
              </a:rPr>
              <a:t>Как кастдевить</a:t>
            </a:r>
            <a:endParaRPr b="1"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b="1" lang="ru" sz="1800">
                <a:solidFill>
                  <a:srgbClr val="000000"/>
                </a:solidFill>
              </a:rPr>
              <a:t>Что делать с результатами</a:t>
            </a:r>
            <a:endParaRPr b="1"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b="1" lang="ru" sz="1800">
                <a:solidFill>
                  <a:srgbClr val="000000"/>
                </a:solidFill>
              </a:rPr>
              <a:t>Демосессия кастдева</a:t>
            </a:r>
            <a:endParaRPr b="1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Определение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ru" sz="2400"/>
              <a:t>Кастдев в русскоязычной бизнес-среде- метод качественного исследования (интервью), о котором мы говорим сегодня.</a:t>
            </a:r>
            <a:endParaRPr b="1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76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Все начинается с идеи. Как мы создаем программы ДО?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727650" y="22409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ru" sz="1400"/>
              <a:t>У нас есть идея программы</a:t>
            </a:r>
            <a:endParaRPr b="1"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ru" sz="1400"/>
              <a:t>Мы представляем, что это программа может быть полезна/</a:t>
            </a:r>
            <a:r>
              <a:rPr b="1" lang="ru" sz="1400"/>
              <a:t>интересна</a:t>
            </a:r>
            <a:r>
              <a:rPr b="1" lang="ru" sz="1400"/>
              <a:t> детям и родителям</a:t>
            </a:r>
            <a:endParaRPr b="1"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ru" sz="1400"/>
              <a:t>Мы предполагаем, что в результате обучения по программе ребенок, </a:t>
            </a:r>
            <a:endParaRPr b="1" sz="14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400"/>
              <a:t>родитель и педагог достигнут </a:t>
            </a:r>
            <a:r>
              <a:rPr b="1" lang="ru" sz="1400"/>
              <a:t>собственные</a:t>
            </a:r>
            <a:r>
              <a:rPr b="1" lang="ru" sz="1400"/>
              <a:t> цели</a:t>
            </a:r>
            <a:endParaRPr b="1" sz="14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b="1" lang="ru" sz="1400"/>
              <a:t>Мы понимаем, что цели: </a:t>
            </a:r>
            <a:endParaRPr b="1" sz="14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400"/>
              <a:t>педагога, родителя и ребенка могут быть разными</a:t>
            </a:r>
            <a:endParaRPr b="1" sz="1400"/>
          </a:p>
        </p:txBody>
      </p:sp>
      <p:pic>
        <p:nvPicPr>
          <p:cNvPr id="106" name="Google Shape;10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2475" y="3203113"/>
            <a:ext cx="2438400" cy="187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633725" y="133337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Задача</a:t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633725" y="2078875"/>
            <a:ext cx="4487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000000"/>
                </a:solidFill>
              </a:rPr>
              <a:t>Создать такую </a:t>
            </a:r>
            <a:r>
              <a:rPr b="1" lang="ru">
                <a:solidFill>
                  <a:srgbClr val="000000"/>
                </a:solidFill>
              </a:rPr>
              <a:t>программу</a:t>
            </a:r>
            <a:r>
              <a:rPr b="1" lang="ru">
                <a:solidFill>
                  <a:srgbClr val="000000"/>
                </a:solidFill>
              </a:rPr>
              <a:t> дополнительного </a:t>
            </a:r>
            <a:r>
              <a:rPr b="1" lang="ru">
                <a:solidFill>
                  <a:srgbClr val="000000"/>
                </a:solidFill>
              </a:rPr>
              <a:t>образования</a:t>
            </a:r>
            <a:r>
              <a:rPr b="1" lang="ru">
                <a:solidFill>
                  <a:srgbClr val="000000"/>
                </a:solidFill>
              </a:rPr>
              <a:t>, чтобы максимально соблюсти интересы каждого.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>
                <a:solidFill>
                  <a:srgbClr val="000000"/>
                </a:solidFill>
              </a:rPr>
              <a:t>Чтобы родители и дети хотели прийти на такую программу, а у педагога был полный набор.</a:t>
            </a:r>
            <a:endParaRPr b="1">
              <a:solidFill>
                <a:srgbClr val="000000"/>
              </a:solidFill>
            </a:endParaRPr>
          </a:p>
        </p:txBody>
      </p:sp>
      <p:pic>
        <p:nvPicPr>
          <p:cNvPr id="113" name="Google Shape;11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3842" y="2078875"/>
            <a:ext cx="3633364" cy="282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729450" y="1318650"/>
            <a:ext cx="7688700" cy="7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Как мы можем проверить нашу идею на прочность с помощью кастдев?</a:t>
            </a:r>
            <a:endParaRPr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729450" y="2203300"/>
            <a:ext cx="7688700" cy="21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b="1" lang="ru"/>
              <a:t>Мы проводим “живой” опрос/интервью.</a:t>
            </a:r>
            <a:endParaRPr b="1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b="1" lang="ru"/>
              <a:t>В процессе интервью мы узнаем насколько планируемая программа актуальна.</a:t>
            </a:r>
            <a:endParaRPr b="1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b="1" lang="ru"/>
              <a:t>Если нет, то какие программы ДО актуальны для родителя. В каких есть потребность.</a:t>
            </a:r>
            <a:endParaRPr b="1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Насколько все те кружки, которые уже созданы для детей в ОО </a:t>
            </a:r>
            <a:r>
              <a:rPr lang="ru"/>
              <a:t>действительно</a:t>
            </a:r>
            <a:r>
              <a:rPr lang="ru"/>
              <a:t> нужны.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Как это работает</a:t>
            </a:r>
            <a:endParaRPr/>
          </a:p>
        </p:txBody>
      </p:sp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Выбираем аудиторию ( например вашим исследованием должны стать родители детей 10 лет). В исследование стоит включить от 10 человек. Но с 14 лет, вы можете опрашивать самих подростков.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Готовим сценарий интервью.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Проводим интервью (планируем время и место, возможно онлайн-формат)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Интерпретируем ответы.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Пример сценария</a:t>
            </a:r>
            <a:endParaRPr/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729450" y="1853850"/>
            <a:ext cx="7688700" cy="308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228600" lvl="0" marL="266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r>
              <a:rPr lang="ru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я могу к Вам обращаться ?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66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</a:t>
            </a:r>
            <a:r>
              <a:rPr lang="ru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Сколько Вам лет?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66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r>
              <a:rPr lang="ru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какой сфере вы работаете?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66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</a:t>
            </a:r>
            <a:r>
              <a:rPr lang="ru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Сколько у Вас детей и какого они возраста? </a:t>
            </a:r>
            <a:r>
              <a:rPr b="1" lang="ru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*Если детей несколько выберете тот возраст, который вы сейчас исследуете.</a:t>
            </a:r>
            <a:endParaRPr b="1"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66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</a:t>
            </a:r>
            <a:r>
              <a:rPr lang="ru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Что такое дополнительное образование для Вас?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66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</a:t>
            </a:r>
            <a:r>
              <a:rPr lang="ru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Посещает ли Ваш ребенок кружки (творческие объединения)? </a:t>
            </a:r>
            <a:r>
              <a:rPr b="1" lang="ru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*Если нет, почему?</a:t>
            </a:r>
            <a:endParaRPr b="1"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66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7.</a:t>
            </a:r>
            <a:r>
              <a:rPr lang="ru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Какие?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66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8.</a:t>
            </a:r>
            <a:r>
              <a:rPr lang="ru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Когда Вы выбираете кружок, какие  трудности возникают?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66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9.</a:t>
            </a:r>
            <a:r>
              <a:rPr lang="ru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решаете или решали эту проблему?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66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10.</a:t>
            </a:r>
            <a:r>
              <a:rPr lang="ru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Что для Вас важно при выборе кружка?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(местоположение, расписание, педагог и т.д.)</a:t>
            </a:r>
            <a:endParaRPr b="1"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66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 Советуетесь ли вы с ребенком при выборе кружка?</a:t>
            </a:r>
            <a:endParaRPr b="1"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66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12.</a:t>
            </a:r>
            <a:r>
              <a:rPr lang="ru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Какие навыки может развить ребенок в процессе обучения, по Вашему мнению?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66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13.</a:t>
            </a:r>
            <a:r>
              <a:rPr lang="ru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Какие еще полезные качества может получить ребенок, занимаясь в группе единомышленников?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66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14.</a:t>
            </a:r>
            <a:r>
              <a:rPr lang="ru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400">
                <a:solidFill>
                  <a:srgbClr val="333333"/>
                </a:solidFill>
                <a:highlight>
                  <a:srgbClr val="FCFCFC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Что бы Вы хотели увидеть в результате обучения?</a:t>
            </a:r>
            <a:r>
              <a:rPr lang="ru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1400">
                <a:solidFill>
                  <a:srgbClr val="333333"/>
                </a:solidFill>
                <a:highlight>
                  <a:srgbClr val="FCFCFC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И за какой период?</a:t>
            </a:r>
            <a:endParaRPr sz="1400">
              <a:solidFill>
                <a:srgbClr val="333333"/>
              </a:solidFill>
              <a:highlight>
                <a:srgbClr val="FCFCFC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66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15.</a:t>
            </a:r>
            <a:r>
              <a:rPr lang="ru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ru" sz="1400">
                <a:solidFill>
                  <a:srgbClr val="333333"/>
                </a:solidFill>
                <a:highlight>
                  <a:srgbClr val="FCFCFC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Чего именно вы хотите, чтобы  достиг Ваш ребенок, занимаясь в кружке?</a:t>
            </a:r>
            <a:endParaRPr sz="1400">
              <a:solidFill>
                <a:srgbClr val="333333"/>
              </a:solidFill>
              <a:highlight>
                <a:srgbClr val="FCFCFC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66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16.</a:t>
            </a:r>
            <a:r>
              <a:rPr lang="ru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Если бы у Вас был большой выбор кружков, что бы Вы выбрали?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Демонстрационная сессия</a:t>
            </a:r>
            <a:endParaRPr/>
          </a:p>
        </p:txBody>
      </p:sp>
      <p:sp>
        <p:nvSpPr>
          <p:cNvPr id="137" name="Google Shape;137;p2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Продолжительность 12-15 минут</a:t>
            </a:r>
            <a:endParaRPr/>
          </a:p>
        </p:txBody>
      </p:sp>
      <p:pic>
        <p:nvPicPr>
          <p:cNvPr id="138" name="Google Shape;13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4050" y="1585125"/>
            <a:ext cx="3609950" cy="360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