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ionwNiaGq2N0kz3YpipM1b/hsi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153DF28-E58C-4C35-8C2E-F11992666474}">
  <a:tblStyle styleId="{F153DF28-E58C-4C35-8C2E-F11992666474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fill>
          <a:solidFill>
            <a:srgbClr val="CCCCCC"/>
          </a:solidFill>
        </a:fill>
      </a:tcStyle>
    </a:band1H>
    <a:band2H>
      <a:tcTxStyle/>
    </a:band2H>
    <a:band1V>
      <a:tcTxStyle/>
      <a:tcStyle>
        <a:fill>
          <a:solidFill>
            <a:srgbClr val="CCCCCC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1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0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0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0" name="Google Shape;120;p31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2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4" name="Google Shape;124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2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2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6" name="Google Shape;136;p3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37" name="Google Shape;137;p33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2" name="Google Shape;142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9" name="Google Shape;149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23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4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2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5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5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1" name="Google Shape;91;p28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9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0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7" name="Google Shape;7;p2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2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2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2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" name="Google Shape;19;p20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20" name="Google Shape;20;p20"/>
            <p:cNvSpPr/>
            <p:nvPr/>
          </p:nvSpPr>
          <p:spPr>
            <a:xfrm>
              <a:off x="6627813" y="195610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20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0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Google Shape;35;p2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F5E7C"/>
              </a:buClr>
              <a:buSzPct val="100000"/>
              <a:buFont typeface="Century Gothic"/>
              <a:buNone/>
            </a:pPr>
            <a:r>
              <a:rPr lang="ru-RU">
                <a:solidFill>
                  <a:srgbClr val="0F5E7C"/>
                </a:solidFill>
              </a:rPr>
              <a:t>Разработка дополнительных общеобразовательных общеразвивающих программ за 11 шагов</a:t>
            </a:r>
            <a:endParaRPr/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>
            <p:ph type="title"/>
          </p:nvPr>
        </p:nvSpPr>
        <p:spPr>
          <a:xfrm>
            <a:off x="2592925" y="624110"/>
            <a:ext cx="8911687" cy="115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rPr lang="ru-RU"/>
              <a:t>ШАГ 6</a:t>
            </a:r>
            <a:br>
              <a:rPr lang="ru-RU"/>
            </a:br>
            <a:r>
              <a:rPr lang="ru-RU">
                <a:solidFill>
                  <a:schemeClr val="dk1"/>
                </a:solidFill>
              </a:rPr>
              <a:t>Содержание учебного плана</a:t>
            </a:r>
            <a:br>
              <a:rPr lang="ru-RU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19" name="Google Shape;219;p10"/>
          <p:cNvSpPr txBox="1"/>
          <p:nvPr>
            <p:ph idx="1" type="body"/>
          </p:nvPr>
        </p:nvSpPr>
        <p:spPr>
          <a:xfrm>
            <a:off x="2589212" y="1775791"/>
            <a:ext cx="8915400" cy="4135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600"/>
              <a:buChar char="🠶"/>
            </a:pPr>
            <a:r>
              <a:rPr lang="ru-RU" sz="3600"/>
              <a:t>Реферативное описание тем учебного плана программы: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600"/>
              <a:buFont typeface="Noto Sans Symbols"/>
              <a:buChar char="⮚"/>
            </a:pPr>
            <a:r>
              <a:rPr lang="ru-RU" sz="3600"/>
              <a:t>Теория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600"/>
              <a:buFont typeface="Noto Sans Symbols"/>
              <a:buChar char="⮚"/>
            </a:pPr>
            <a:r>
              <a:rPr lang="ru-RU" sz="3600"/>
              <a:t>Практика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3600"/>
              <a:buChar char="🠶"/>
            </a:pPr>
            <a:r>
              <a:rPr lang="ru-RU" sz="3600" u="sng"/>
              <a:t>Учебный план и содержание оформляется на каждый год обучения!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ru-RU"/>
              <a:t>Пример содержания учебного плана</a:t>
            </a:r>
            <a:endParaRPr/>
          </a:p>
        </p:txBody>
      </p:sp>
      <p:sp>
        <p:nvSpPr>
          <p:cNvPr id="225" name="Google Shape;225;p11"/>
          <p:cNvSpPr txBox="1"/>
          <p:nvPr>
            <p:ph idx="1" type="body"/>
          </p:nvPr>
        </p:nvSpPr>
        <p:spPr>
          <a:xfrm>
            <a:off x="2589212" y="1563757"/>
            <a:ext cx="8915400" cy="4347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b="1" lang="ru-RU" sz="2000"/>
              <a:t>ТЕМА 2. ИЗДЕЛИЯ ИЗ ТКАНИ</a:t>
            </a:r>
            <a:endParaRPr sz="2000"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ru-RU" sz="2000"/>
              <a:t>Теория: Типы и виды ткани, основы кройки и шитья. Виды швов и их классификация. </a:t>
            </a:r>
            <a:endParaRPr/>
          </a:p>
          <a:p>
            <a:pPr indent="-342900" lvl="0" marL="342900" rtl="0" algn="just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lang="ru-RU" sz="2000"/>
              <a:t>Практика: Выполнение ручных швов: шов «вперед иголкой», «петельный», «стебельчатый», «потайной». Закрепления  нити разными способами.   Кройка и шитье игрушек различной сложности: игрушка на карандаш (воробушек), игрушка на пальчики, игрушка из носочков, игрушки из фетра, игрушки из помпонов, игрушка из фетра (мышка), парные игрушки, кошелек из фетра, дерево желаний – коллективная работа.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00"/>
              <a:buFont typeface="Century Gothic"/>
              <a:buNone/>
            </a:pPr>
            <a:r>
              <a:rPr lang="ru-RU" sz="3200"/>
              <a:t>ШАГ 7</a:t>
            </a:r>
            <a:br>
              <a:rPr lang="ru-RU" sz="3200"/>
            </a:br>
            <a:r>
              <a:rPr lang="ru-RU" sz="3200">
                <a:solidFill>
                  <a:schemeClr val="dk1"/>
                </a:solidFill>
              </a:rPr>
              <a:t>Планируемые результаты</a:t>
            </a:r>
            <a:endParaRPr/>
          </a:p>
        </p:txBody>
      </p:sp>
      <p:sp>
        <p:nvSpPr>
          <p:cNvPr id="231" name="Google Shape;231;p1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Определяются с учетом цели и содержания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Формулируются как: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Метапредметные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Личностные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Предметные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5E7C"/>
              </a:buClr>
              <a:buSzPts val="3600"/>
              <a:buFont typeface="Century Gothic"/>
              <a:buNone/>
            </a:pPr>
            <a:r>
              <a:rPr lang="ru-RU">
                <a:solidFill>
                  <a:srgbClr val="0F5E7C"/>
                </a:solidFill>
              </a:rPr>
              <a:t>Раздел 2.</a:t>
            </a:r>
            <a:endParaRPr/>
          </a:p>
        </p:txBody>
      </p:sp>
      <p:sp>
        <p:nvSpPr>
          <p:cNvPr id="237" name="Google Shape;237;p13"/>
          <p:cNvSpPr txBox="1"/>
          <p:nvPr>
            <p:ph idx="1" type="body"/>
          </p:nvPr>
        </p:nvSpPr>
        <p:spPr>
          <a:xfrm>
            <a:off x="2589212" y="1603513"/>
            <a:ext cx="8915400" cy="4307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4800"/>
              <a:buChar char="🠶"/>
            </a:pPr>
            <a:r>
              <a:rPr lang="ru-RU" sz="4800"/>
              <a:t>КОМПЛЕКС ОРГАНИЗАЦИОННО-ПЕДАГОГИЧЕСКИХ УСЛОВИЙ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>
            <p:ph type="title"/>
          </p:nvPr>
        </p:nvSpPr>
        <p:spPr>
          <a:xfrm>
            <a:off x="2213114" y="624110"/>
            <a:ext cx="8123582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00"/>
              <a:buFont typeface="Century Gothic"/>
              <a:buNone/>
            </a:pPr>
            <a:r>
              <a:rPr lang="ru-RU" sz="3200"/>
              <a:t>ШАГ 8</a:t>
            </a:r>
            <a:br>
              <a:rPr lang="ru-RU" sz="3200"/>
            </a:br>
            <a:r>
              <a:rPr lang="ru-RU" sz="3200">
                <a:solidFill>
                  <a:schemeClr val="dk1"/>
                </a:solidFill>
              </a:rPr>
              <a:t>Календарный учебный график</a:t>
            </a:r>
            <a:endParaRPr/>
          </a:p>
        </p:txBody>
      </p:sp>
      <p:graphicFrame>
        <p:nvGraphicFramePr>
          <p:cNvPr id="243" name="Google Shape;243;p14"/>
          <p:cNvGraphicFramePr/>
          <p:nvPr/>
        </p:nvGraphicFramePr>
        <p:xfrm>
          <a:off x="2213113" y="19050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{F153DF28-E58C-4C35-8C2E-F11992666474}</a:tableStyleId>
              </a:tblPr>
              <a:tblGrid>
                <a:gridCol w="942350"/>
                <a:gridCol w="1055550"/>
                <a:gridCol w="1152650"/>
                <a:gridCol w="1075100"/>
                <a:gridCol w="943050"/>
                <a:gridCol w="943050"/>
                <a:gridCol w="943050"/>
                <a:gridCol w="1068800"/>
              </a:tblGrid>
              <a:tr h="147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Год обучения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Дата начала обучения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7775" marL="17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Дата окончания обучения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7775" marL="17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Общая продолжительность (календарных дней)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7775" marL="177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Количество учебных недель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Количество часов в неделю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Количество учебных часов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Режим занятий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7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год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сентября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31 мая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258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144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 раза в неделю по 2 часа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7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 год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сентября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31 мая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258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180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 раза в неделю по 2-3 часа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76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 год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1 сентября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31 мая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258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36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216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u="none" cap="none" strike="noStrike"/>
                        <a:t>2 раза в неделю по 3 часа 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>
            <p:ph type="title"/>
          </p:nvPr>
        </p:nvSpPr>
        <p:spPr>
          <a:xfrm>
            <a:off x="2592925" y="624110"/>
            <a:ext cx="8911687" cy="1125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rPr lang="ru-RU"/>
              <a:t>ШАГ 9</a:t>
            </a:r>
            <a:br>
              <a:rPr lang="ru-RU"/>
            </a:br>
            <a:r>
              <a:rPr lang="ru-RU">
                <a:solidFill>
                  <a:schemeClr val="dk1"/>
                </a:solidFill>
              </a:rPr>
              <a:t>Условия реализации программы</a:t>
            </a:r>
            <a:endParaRPr/>
          </a:p>
        </p:txBody>
      </p:sp>
      <p:sp>
        <p:nvSpPr>
          <p:cNvPr id="249" name="Google Shape;249;p15"/>
          <p:cNvSpPr txBox="1"/>
          <p:nvPr>
            <p:ph idx="1" type="body"/>
          </p:nvPr>
        </p:nvSpPr>
        <p:spPr>
          <a:xfrm>
            <a:off x="2589212" y="2358886"/>
            <a:ext cx="8915400" cy="3552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Материально-техническое обеспечение</a:t>
            </a:r>
            <a:endParaRPr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Кадровое обеспечение</a:t>
            </a:r>
            <a:endParaRPr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Методическое обеспечение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br>
              <a:rPr lang="ru-RU"/>
            </a:br>
            <a:r>
              <a:rPr lang="ru-RU"/>
              <a:t>Пример кадрового обеспечения</a:t>
            </a:r>
            <a:endParaRPr/>
          </a:p>
        </p:txBody>
      </p:sp>
      <p:sp>
        <p:nvSpPr>
          <p:cNvPr id="255" name="Google Shape;255;p16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Программу реализует педагог дополнительного образования, имеющий высшее педагогическое образование, высшую квалификационную категорию.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Программу реализует педагог дополнительного образования, имеющий средне-профессиональное образование в соответствии с направленностью программы, первую квалификационную категорию.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rPr lang="ru-RU"/>
              <a:t>ШАГ 10</a:t>
            </a:r>
            <a:br>
              <a:rPr lang="ru-RU"/>
            </a:br>
            <a:r>
              <a:rPr lang="ru-RU">
                <a:solidFill>
                  <a:schemeClr val="dk1"/>
                </a:solidFill>
              </a:rPr>
              <a:t>Формы аттестации/контроля и оценочные материалы</a:t>
            </a:r>
            <a:endParaRPr/>
          </a:p>
        </p:txBody>
      </p:sp>
      <p:sp>
        <p:nvSpPr>
          <p:cNvPr id="261" name="Google Shape;261;p1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Формы аттестации/контроля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Фонд оценочных средств – описание форм диагностики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Формы итоговой аттестации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ru-RU" sz="2400"/>
              <a:t>Оценочные материалы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 Для каждой образовательной программы свои, характерные для нее, параметры, критерии и диагностики, соответствующие планируемым результатам освоения программы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00"/>
              <a:buFont typeface="Century Gothic"/>
              <a:buNone/>
            </a:pPr>
            <a:r>
              <a:rPr lang="ru-RU" sz="3200"/>
              <a:t>ШАГ 11</a:t>
            </a:r>
            <a:br>
              <a:rPr lang="ru-RU" sz="3200"/>
            </a:br>
            <a:r>
              <a:rPr lang="ru-RU" sz="3200">
                <a:solidFill>
                  <a:schemeClr val="dk1"/>
                </a:solidFill>
              </a:rPr>
              <a:t>Список литературы</a:t>
            </a:r>
            <a:endParaRPr/>
          </a:p>
        </p:txBody>
      </p:sp>
      <p:sp>
        <p:nvSpPr>
          <p:cNvPr id="267" name="Google Shape;267;p1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id="268" name="Google Shape;2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989" y="2133600"/>
            <a:ext cx="10363624" cy="377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000" y="2133600"/>
            <a:ext cx="10363625" cy="385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 txBox="1"/>
          <p:nvPr>
            <p:ph type="title"/>
          </p:nvPr>
        </p:nvSpPr>
        <p:spPr>
          <a:xfrm>
            <a:off x="2592925" y="624110"/>
            <a:ext cx="8911687" cy="833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200"/>
              <a:buFont typeface="Century Gothic"/>
              <a:buNone/>
            </a:pPr>
            <a:r>
              <a:rPr lang="ru-RU" sz="3200"/>
              <a:t>ВМЕСТО ЗАКЛЮЧЕНИЯ</a:t>
            </a:r>
            <a:endParaRPr/>
          </a:p>
        </p:txBody>
      </p:sp>
      <p:sp>
        <p:nvSpPr>
          <p:cNvPr id="275" name="Google Shape;275;p19"/>
          <p:cNvSpPr txBox="1"/>
          <p:nvPr>
            <p:ph idx="1" type="body"/>
          </p:nvPr>
        </p:nvSpPr>
        <p:spPr>
          <a:xfrm>
            <a:off x="2589212" y="1457739"/>
            <a:ext cx="8915400" cy="445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1. Титульный лист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2. Нормативно-правовые документы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3. Пояснительная записка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4. Цель и задачи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5. Учебный план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6. Содержание учебного плана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7. Планируемые результаты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8. Календарный учебный график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9. Условия реализации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10. Формы аттестации/контроля и оценочные материалы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🠶"/>
            </a:pPr>
            <a:r>
              <a:rPr lang="ru-RU">
                <a:solidFill>
                  <a:schemeClr val="dk1"/>
                </a:solidFill>
              </a:rPr>
              <a:t>ШАГ 11. Список литературы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2592925" y="624110"/>
            <a:ext cx="8911687" cy="184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2589212" y="624111"/>
            <a:ext cx="8915400" cy="5287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3600"/>
              <a:buChar char="🠶"/>
            </a:pPr>
            <a:r>
              <a:rPr lang="ru-RU" sz="3600">
                <a:solidFill>
                  <a:srgbClr val="1C426C"/>
                </a:solidFill>
              </a:rPr>
              <a:t>Методические рекомендации «Разработка дополнительных общеразвивающих общеобразовательных программ в образовательных организациях», утвержденные приказом ГАНОУ СО «Дворец молодежи» от 04.03.2022 г. №219-д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2592925" y="624110"/>
            <a:ext cx="8911687" cy="1045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rPr lang="ru-RU"/>
              <a:t>ШАГ 1</a:t>
            </a:r>
            <a:br>
              <a:rPr lang="ru-RU"/>
            </a:br>
            <a:r>
              <a:rPr lang="ru-RU">
                <a:solidFill>
                  <a:schemeClr val="dk1"/>
                </a:solidFill>
              </a:rPr>
              <a:t>Титульный лист</a:t>
            </a:r>
            <a:br>
              <a:rPr lang="ru-RU"/>
            </a:br>
            <a:endParaRPr/>
          </a:p>
        </p:txBody>
      </p:sp>
      <p:pic>
        <p:nvPicPr>
          <p:cNvPr id="177" name="Google Shape;17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7617" y="1742487"/>
            <a:ext cx="3636494" cy="4954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F5E7C"/>
              </a:buClr>
              <a:buSzPct val="100000"/>
              <a:buFont typeface="Century Gothic"/>
              <a:buNone/>
            </a:pPr>
            <a:r>
              <a:rPr lang="ru-RU" sz="5400">
                <a:solidFill>
                  <a:srgbClr val="0F5E7C"/>
                </a:solidFill>
              </a:rPr>
              <a:t>Раздел 1.</a:t>
            </a:r>
            <a:br>
              <a:rPr lang="ru-RU"/>
            </a:br>
            <a:endParaRPr/>
          </a:p>
        </p:txBody>
      </p:sp>
      <p:sp>
        <p:nvSpPr>
          <p:cNvPr id="183" name="Google Shape;183;p4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5400"/>
              <a:buChar char="🠶"/>
            </a:pPr>
            <a:r>
              <a:rPr lang="ru-RU" sz="5400"/>
              <a:t>Комплекс основных характеристик программы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ru-RU"/>
              <a:t>ШАГ 2</a:t>
            </a:r>
            <a:endParaRPr/>
          </a:p>
        </p:txBody>
      </p:sp>
      <p:sp>
        <p:nvSpPr>
          <p:cNvPr id="189" name="Google Shape;189;p5"/>
          <p:cNvSpPr txBox="1"/>
          <p:nvPr>
            <p:ph idx="1" type="body"/>
          </p:nvPr>
        </p:nvSpPr>
        <p:spPr>
          <a:xfrm>
            <a:off x="2589212" y="1590261"/>
            <a:ext cx="8915400" cy="4320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4000"/>
              <a:buChar char="🠶"/>
            </a:pPr>
            <a:r>
              <a:rPr lang="ru-RU" sz="4000"/>
              <a:t>Нормативно-правовые основания для проектирования дополнительных общеобразовательных общеразвивающих программ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type="title"/>
          </p:nvPr>
        </p:nvSpPr>
        <p:spPr>
          <a:xfrm>
            <a:off x="2592925" y="624110"/>
            <a:ext cx="8911687" cy="107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rPr lang="ru-RU"/>
              <a:t>ШАГ 3</a:t>
            </a:r>
            <a:br>
              <a:rPr lang="ru-RU">
                <a:solidFill>
                  <a:srgbClr val="0F5E7C"/>
                </a:solidFill>
              </a:rPr>
            </a:br>
            <a:r>
              <a:rPr lang="ru-RU">
                <a:solidFill>
                  <a:schemeClr val="dk1"/>
                </a:solidFill>
              </a:rPr>
              <a:t>Пояснительная записка</a:t>
            </a:r>
            <a:endParaRPr/>
          </a:p>
        </p:txBody>
      </p:sp>
      <p:sp>
        <p:nvSpPr>
          <p:cNvPr id="195" name="Google Shape;195;p6"/>
          <p:cNvSpPr txBox="1"/>
          <p:nvPr>
            <p:ph idx="1" type="body"/>
          </p:nvPr>
        </p:nvSpPr>
        <p:spPr>
          <a:xfrm>
            <a:off x="2589212" y="1696278"/>
            <a:ext cx="8915400" cy="42149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🠶"/>
            </a:pPr>
            <a:r>
              <a:rPr lang="ru-RU"/>
              <a:t>Должна содержать: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Направленность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Актуальность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Отличительные особенности, новизну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Адресат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Режим занятий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Объем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Срок освоения программы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Особенности организации образовательного процесса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Перечень форм обучения, видов занятий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ru-RU"/>
              <a:t>Перечень форм подведения итогов реализации программы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"/>
          <p:cNvSpPr txBox="1"/>
          <p:nvPr>
            <p:ph type="title"/>
          </p:nvPr>
        </p:nvSpPr>
        <p:spPr>
          <a:xfrm>
            <a:off x="2592925" y="624110"/>
            <a:ext cx="8911687" cy="1005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rPr lang="ru-RU"/>
              <a:t>ШАГ 4</a:t>
            </a:r>
            <a:br>
              <a:rPr lang="ru-RU"/>
            </a:br>
            <a:r>
              <a:rPr lang="ru-RU">
                <a:solidFill>
                  <a:schemeClr val="dk1"/>
                </a:solidFill>
              </a:rPr>
              <a:t>Цель и задачи</a:t>
            </a:r>
            <a:br>
              <a:rPr lang="ru-RU"/>
            </a:br>
            <a:br>
              <a:rPr lang="ru-RU"/>
            </a:br>
            <a:br>
              <a:rPr lang="ru-RU"/>
            </a:br>
            <a:endParaRPr/>
          </a:p>
        </p:txBody>
      </p:sp>
      <p:sp>
        <p:nvSpPr>
          <p:cNvPr id="201" name="Google Shape;201;p7"/>
          <p:cNvSpPr txBox="1"/>
          <p:nvPr>
            <p:ph idx="1" type="body"/>
          </p:nvPr>
        </p:nvSpPr>
        <p:spPr>
          <a:xfrm>
            <a:off x="2589212" y="1775791"/>
            <a:ext cx="8915400" cy="4135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b="1" lang="ru-RU" sz="2400"/>
              <a:t>Цель</a:t>
            </a:r>
            <a:r>
              <a:rPr lang="ru-RU" sz="2400"/>
              <a:t> должна быть ясна, конкретна, перспективна, реальна, значима; связана с названием программы и отражать ее основную направленность; результаты ее достижения должны быть измеримы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b="1" lang="ru-RU" sz="2400"/>
              <a:t>Задачи</a:t>
            </a:r>
            <a:r>
              <a:rPr lang="ru-RU" sz="2400"/>
              <a:t> программы раскрывают пути достижения цели: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Обучающие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Развивающие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ru-RU" sz="2400"/>
              <a:t>Воспитательные</a:t>
            </a:r>
            <a:endParaRPr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>
            <p:ph type="title"/>
          </p:nvPr>
        </p:nvSpPr>
        <p:spPr>
          <a:xfrm>
            <a:off x="2592925" y="624110"/>
            <a:ext cx="8911687" cy="846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3600"/>
              <a:buFont typeface="Century Gothic"/>
              <a:buNone/>
            </a:pPr>
            <a:r>
              <a:rPr lang="ru-RU"/>
              <a:t>Примеры постановки целей</a:t>
            </a:r>
            <a:endParaRPr/>
          </a:p>
        </p:txBody>
      </p:sp>
      <p:sp>
        <p:nvSpPr>
          <p:cNvPr id="207" name="Google Shape;207;p8"/>
          <p:cNvSpPr txBox="1"/>
          <p:nvPr>
            <p:ph idx="1" type="body"/>
          </p:nvPr>
        </p:nvSpPr>
        <p:spPr>
          <a:xfrm>
            <a:off x="2589212" y="1470991"/>
            <a:ext cx="8915400" cy="4440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🠶"/>
            </a:pPr>
            <a:r>
              <a:rPr b="1" lang="ru-RU" sz="2000"/>
              <a:t>ДОПОЛНИТЕЛЬНАЯ ОБЩЕОБРАЗОВАТЕЛЬНАЯ ОБЩЕРАЗВИВАЮЩАЯ ПРОГРАММА художественной направленности </a:t>
            </a:r>
            <a:r>
              <a:rPr b="1" i="1" lang="ru-RU" sz="2000"/>
              <a:t>«</a:t>
            </a:r>
            <a:r>
              <a:rPr b="1" lang="ru-RU" sz="2000"/>
              <a:t>Fashion стиль</a:t>
            </a:r>
            <a:r>
              <a:rPr b="1" i="1" lang="ru-RU" sz="2000"/>
              <a:t>» </a:t>
            </a:r>
            <a:r>
              <a:rPr lang="ru-RU" sz="2000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ru-RU" sz="2000"/>
              <a:t>Возраст обучающихся: 7-14 лет. Срок реализации: 3 года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lang="ru-RU" sz="2000"/>
              <a:t>Цель программы: </a:t>
            </a:r>
            <a:r>
              <a:rPr lang="ru-RU" sz="2000"/>
              <a:t>развитие творческого потенциала личности обучающегося с помощью дизайна одежды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Char char="🠶"/>
            </a:pPr>
            <a:r>
              <a:rPr b="1" lang="ru-RU" sz="2000"/>
              <a:t>ДОПОЛНИТЕЛЬНАЯ ОБЩЕОБРАЗОВАТЕЛЬНАЯ ОБЩЕРАЗВИВАЮЩАЯ ПРОГРАММА физкультурно-спортивной направленности </a:t>
            </a:r>
            <a:r>
              <a:rPr b="1" i="1" lang="ru-RU" sz="2000"/>
              <a:t>«Шахматы для начинающих»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ru-RU" sz="2000"/>
              <a:t>Возраст обучающихся: 7-15 лет. Срок реализации: 1 года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b="1" i="1" lang="ru-RU" sz="2000"/>
              <a:t>Цель программы: </a:t>
            </a:r>
            <a:r>
              <a:rPr lang="ru-RU" sz="2000"/>
              <a:t>развитие способной детей к логическому и аналитическому мышлению, через овладение общеразвивающими и спортивными навыками шахматной игры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>
            <p:ph type="title"/>
          </p:nvPr>
        </p:nvSpPr>
        <p:spPr>
          <a:xfrm>
            <a:off x="2592925" y="624110"/>
            <a:ext cx="8911687" cy="979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ct val="100000"/>
              <a:buFont typeface="Century Gothic"/>
              <a:buNone/>
            </a:pPr>
            <a:r>
              <a:rPr lang="ru-RU"/>
              <a:t>ШАГ 5</a:t>
            </a:r>
            <a:br>
              <a:rPr lang="ru-RU"/>
            </a:br>
            <a:r>
              <a:rPr lang="ru-RU">
                <a:solidFill>
                  <a:schemeClr val="dk1"/>
                </a:solidFill>
              </a:rPr>
              <a:t>Учебный план</a:t>
            </a:r>
            <a:br>
              <a:rPr lang="ru-RU"/>
            </a:br>
            <a:endParaRPr/>
          </a:p>
        </p:txBody>
      </p:sp>
      <p:graphicFrame>
        <p:nvGraphicFramePr>
          <p:cNvPr id="213" name="Google Shape;213;p9"/>
          <p:cNvGraphicFramePr/>
          <p:nvPr/>
        </p:nvGraphicFramePr>
        <p:xfrm>
          <a:off x="3744969" y="181568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{F153DF28-E58C-4C35-8C2E-F11992666474}</a:tableStyleId>
              </a:tblPr>
              <a:tblGrid>
                <a:gridCol w="451275"/>
                <a:gridCol w="1947350"/>
                <a:gridCol w="927575"/>
                <a:gridCol w="814475"/>
                <a:gridCol w="814475"/>
                <a:gridCol w="1652400"/>
              </a:tblGrid>
              <a:tr h="36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№ п/п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Название темы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Всего часов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Теоретические занятия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Практические занятия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Формы аттестации/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контроля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  <a:tr h="48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1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Вводное занятие. Техника безопасности. Материалы, инструменты, оборудование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6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3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3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Беседа, входной контроль тренировка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  <a:tr h="98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Имиджелогия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27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6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21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Самостоятельная работа</a:t>
                      </a:r>
                      <a:endParaRPr sz="6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Беседа, задание по инструкционной карте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  <a:tr h="737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3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Трендвотчинг. 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33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12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21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Беседа, задания по инструкционной карте, самостоятельная работа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  <a:tr h="613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4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Проектирование</a:t>
                      </a:r>
                      <a:endParaRPr sz="600" u="none" cap="none" strike="noStrike"/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 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57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27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30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Задание по инструкционной карте, самостоятельная работа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  <a:tr h="36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5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Fashion иллюстрация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24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6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18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Беседа, творческое задание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  <a:tr h="48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6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Технология изготовления костюма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69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21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48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Беседа, занятие по инструкционной карте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  <a:tr h="11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 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Всего: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216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75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141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700" u="none" cap="none" strike="noStrike"/>
                        <a:t> </a:t>
                      </a:r>
                      <a:endParaRPr sz="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0525" marL="405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Легкий дым">
  <a:themeElements>
    <a:clrScheme name="Wisp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2022-09-09T06:23:05Z</dcterms:created>
  <dc:creator>User</dc:creator>
</cp:coreProperties>
</file>